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83" r:id="rId3"/>
    <p:sldId id="257" r:id="rId4"/>
    <p:sldId id="265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706" autoAdjust="0"/>
  </p:normalViewPr>
  <p:slideViewPr>
    <p:cSldViewPr snapToGrid="0">
      <p:cViewPr varScale="1">
        <p:scale>
          <a:sx n="69" d="100"/>
          <a:sy n="69" d="100"/>
        </p:scale>
        <p:origin x="774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8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12/2/2023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12/2/2023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12/2/2023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12/2/2023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CT Scanner</a:t>
            </a:r>
            <a:br>
              <a:rPr lang="en-US" dirty="0"/>
            </a:br>
            <a:r>
              <a:rPr lang="en-US" sz="4000" dirty="0"/>
              <a:t>Team 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Tsekos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0DEAE4-2F80-F529-F1AD-E663D7562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899">
        <p:fade/>
      </p:transition>
    </mc:Choice>
    <mc:Fallback xmlns="">
      <p:transition spd="med" advTm="27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 &amp; Reconstructed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3" y="1510145"/>
            <a:ext cx="4247456" cy="42810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Applying Changes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After making the necessary adjustments, users can click the “Run” button to apply the changes to the scanner controls.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Display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The right section of the panel displays the reconstructed image based on the selected scanner controls.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92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 Module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Located in the third panel of the GUI.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 Selections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select the image analysis method under the “Image Analysis” tab.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SI and Contrast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Image Difference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SI Profiles</a:t>
            </a:r>
            <a:endParaRPr lang="en-US" sz="2000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68268-A183-80A8-20BE-D9EE3A9A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7" y="1452722"/>
            <a:ext cx="5483043" cy="4520593"/>
          </a:xfrm>
          <a:prstGeom prst="rect">
            <a:avLst/>
          </a:prstGeom>
        </p:spPr>
      </p:pic>
      <p:pic>
        <p:nvPicPr>
          <p:cNvPr id="5" name="Audio Recording Dec 2, 2023 at 8:44:06 PM">
            <a:hlinkClick r:id="" action="ppaction://media"/>
            <a:extLst>
              <a:ext uri="{FF2B5EF4-FFF2-40B4-BE49-F238E27FC236}">
                <a16:creationId xmlns:a16="http://schemas.microsoft.com/office/drawing/2014/main" id="{9D9C7737-5473-18F7-A466-6E86E62C6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20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 and Contrast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Allows users to analyze the Signal Intensity (SI) and contrast of the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It compares two points in the image and output the contrast between them.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BF4473-0B3E-34E6-8D8A-4903DA8A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8" y="1445566"/>
            <a:ext cx="3672623" cy="3027960"/>
          </a:xfrm>
          <a:prstGeom prst="rect">
            <a:avLst/>
          </a:prstGeom>
        </p:spPr>
      </p:pic>
      <p:pic>
        <p:nvPicPr>
          <p:cNvPr id="10" name="Picture 9" descr="A computer screen shot of a black and white image&#10;&#10;Description automatically generated">
            <a:extLst>
              <a:ext uri="{FF2B5EF4-FFF2-40B4-BE49-F238E27FC236}">
                <a16:creationId xmlns:a16="http://schemas.microsoft.com/office/drawing/2014/main" id="{99C169EF-C61F-BAFA-26B8-D4EFB33BD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27" y="2598859"/>
            <a:ext cx="3489774" cy="3460137"/>
          </a:xfrm>
          <a:prstGeom prst="rect">
            <a:avLst/>
          </a:prstGeom>
        </p:spPr>
      </p:pic>
      <p:pic>
        <p:nvPicPr>
          <p:cNvPr id="12" name="Audio Recording Dec 2, 2023 at 8:45:02 PM">
            <a:hlinkClick r:id="" action="ppaction://media"/>
            <a:extLst>
              <a:ext uri="{FF2B5EF4-FFF2-40B4-BE49-F238E27FC236}">
                <a16:creationId xmlns:a16="http://schemas.microsoft.com/office/drawing/2014/main" id="{9F4C4DD6-78E3-F71F-E98D-143EF1FF1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7222" y="60589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17DC76-5A2C-1D8A-10D1-0D496186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000250"/>
            <a:ext cx="4572000" cy="37718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Image Difference</a:t>
            </a:r>
            <a:r>
              <a:rPr lang="en-US" b="0" i="0">
                <a:effectLst/>
              </a:rPr>
              <a:t>: Enables users to compare the reconstructed image generated by the scanner controls  with the original input (phantom).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</p:txBody>
      </p:sp>
      <p:pic>
        <p:nvPicPr>
          <p:cNvPr id="4" name="Audio Recording Dec 2, 2023 at 8:45:23 PM">
            <a:hlinkClick r:id="" action="ppaction://media"/>
            <a:extLst>
              <a:ext uri="{FF2B5EF4-FFF2-40B4-BE49-F238E27FC236}">
                <a16:creationId xmlns:a16="http://schemas.microsoft.com/office/drawing/2014/main" id="{EA6B283E-1E53-54F4-D2A1-749D4936C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6600" y="60698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83416-BB3B-4EF3-BE4B-E8CB4EFE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7" y="1981199"/>
            <a:ext cx="5725552" cy="349948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43334" y="1981199"/>
            <a:ext cx="3553265" cy="38100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 Profiles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generate graphs of the signal intensity vs. position.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When you click on SI Profiles it will show you a pop up as </a:t>
            </a:r>
            <a:r>
              <a:rPr lang="en-US" sz="2000" dirty="0"/>
              <a:t>shown</a:t>
            </a:r>
            <a:r>
              <a:rPr lang="en-US" sz="2000" b="0" i="0" dirty="0">
                <a:effectLst/>
              </a:rPr>
              <a:t> in the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You can select which image you want to  analyze.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pic>
        <p:nvPicPr>
          <p:cNvPr id="4" name="Audio Recording Dec 2, 2023 at 8:45:49 PM">
            <a:hlinkClick r:id="" action="ppaction://media"/>
            <a:extLst>
              <a:ext uri="{FF2B5EF4-FFF2-40B4-BE49-F238E27FC236}">
                <a16:creationId xmlns:a16="http://schemas.microsoft.com/office/drawing/2014/main" id="{00741690-745F-1DB5-DE42-B46072432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6599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43334" y="1981199"/>
            <a:ext cx="3553265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After the selection is made the window in the image shown would pop up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draw a line on the image to get the intensity profile.</a:t>
            </a:r>
            <a:endParaRPr lang="en-US" b="0" i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6005-A248-4B62-8656-DE6FF004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7" y="1758779"/>
            <a:ext cx="5522428" cy="4234057"/>
          </a:xfrm>
          <a:prstGeom prst="rect">
            <a:avLst/>
          </a:prstGeom>
        </p:spPr>
      </p:pic>
      <p:pic>
        <p:nvPicPr>
          <p:cNvPr id="4" name="Audio Recording Dec 2, 2023 at 8:47:03 PM">
            <a:hlinkClick r:id="" action="ppaction://media"/>
            <a:extLst>
              <a:ext uri="{FF2B5EF4-FFF2-40B4-BE49-F238E27FC236}">
                <a16:creationId xmlns:a16="http://schemas.microsoft.com/office/drawing/2014/main" id="{41348B06-9881-5EC9-072A-8B6F11E9B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6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4664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6B41-A8A3-4AA9-98B1-8FA0F083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112" y="1547447"/>
            <a:ext cx="5002887" cy="4243754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Signal Intensity Profiles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effectLst/>
              </a:rPr>
              <a:t>this is the signal intensity profile of the line drawn on the previous slide.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Audio Recording Dec 2, 2023 at 8:46:30 PM">
            <a:hlinkClick r:id="" action="ppaction://media"/>
            <a:extLst>
              <a:ext uri="{FF2B5EF4-FFF2-40B4-BE49-F238E27FC236}">
                <a16:creationId xmlns:a16="http://schemas.microsoft.com/office/drawing/2014/main" id="{35C77799-83CD-08F6-0041-0DF74FFCC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006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A73D35-ACA2-40C3-944F-2E8841B9A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59">
        <p:fade/>
      </p:transition>
    </mc:Choice>
    <mc:Fallback>
      <p:transition spd="med" advTm="11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 GUI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14501"/>
            <a:ext cx="5029200" cy="40767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Built first GUI panel.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phantom type selection.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Enabled size and color customization.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“Show phantom” button.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878DF3-AED8-4EC4-879A-D3CDE6138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051">
        <p:fade/>
      </p:transition>
    </mc:Choice>
    <mc:Fallback>
      <p:transition spd="med" advTm="25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9533-B82D-4DFC-9785-5CB8CF91F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Iliana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Droid Serif"/>
              </a:rPr>
              <a:t>Chevez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Sami Ahmed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Sameer Salman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Tulsiben Patel</a:t>
            </a:r>
            <a:br>
              <a:rPr lang="en-US" sz="800" b="0" dirty="0">
                <a:effectLst/>
              </a:rPr>
            </a:br>
            <a:br>
              <a:rPr lang="en-US" sz="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644A-905B-477A-BBCE-705174D23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49581"/>
          </a:xfrm>
        </p:spPr>
        <p:txBody>
          <a:bodyPr>
            <a:noAutofit/>
          </a:bodyPr>
          <a:lstStyle/>
          <a:p>
            <a:r>
              <a:rPr lang="en-US" sz="4400" dirty="0"/>
              <a:t>Team 7</a:t>
            </a:r>
          </a:p>
        </p:txBody>
      </p:sp>
    </p:spTree>
    <p:extLst>
      <p:ext uri="{BB962C8B-B14F-4D97-AF65-F5344CB8AC3E}">
        <p14:creationId xmlns:p14="http://schemas.microsoft.com/office/powerpoint/2010/main" val="11101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261311" cy="428105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</a:t>
            </a:r>
            <a:endParaRPr lang="en-US" b="0" i="0" dirty="0">
              <a:solidFill>
                <a:srgbClr val="11111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Developed second GUI panel.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scanner control options.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Number of Detector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Detector Density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Detector Array Type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Sour</a:t>
            </a:r>
            <a:r>
              <a:rPr lang="en-US" sz="2000" dirty="0">
                <a:solidFill>
                  <a:srgbClr val="111111"/>
                </a:solidFill>
              </a:rPr>
              <a:t>ce Distance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Rotation Step Angle</a:t>
            </a:r>
            <a:endParaRPr lang="en-US" sz="2000" b="0" i="0" dirty="0">
              <a:solidFill>
                <a:srgbClr val="11111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Included a “Run” button.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F87AE8-7481-4C7C-99A6-8A1CF50F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638">
        <p:fade/>
      </p:transition>
    </mc:Choice>
    <mc:Fallback>
      <p:transition spd="med" advTm="2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Constructed third GUI panel.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Added image analysis method selection.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Enabled parameter editing.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Integrated a “Run” button.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68268-A183-80A8-20BE-D9EE3A9A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7" y="1452722"/>
            <a:ext cx="5483043" cy="452059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25C653-3BE5-4015-9743-3D1E25E5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4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517">
        <p:fade/>
      </p:transition>
    </mc:Choice>
    <mc:Fallback>
      <p:transition spd="med" advTm="26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01782"/>
            <a:ext cx="9601200" cy="4849091"/>
          </a:xfrm>
        </p:spPr>
        <p:txBody>
          <a:bodyPr>
            <a:normAutofit/>
          </a:bodyPr>
          <a:lstStyle/>
          <a:p>
            <a:r>
              <a:rPr lang="en-US" sz="8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Thank you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BDCFAC-5991-4B6B-B62B-F5AE0F8D0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0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393">
        <p:fade/>
      </p:transition>
    </mc:Choice>
    <mc:Fallback>
      <p:transition spd="med" advTm="31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CT Scanner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Test/Validation Phantoms Generation</a:t>
            </a:r>
          </a:p>
          <a:p>
            <a:r>
              <a:rPr lang="en-US" sz="2400" dirty="0"/>
              <a:t>Scanner Controls &amp; Image Reconstruction</a:t>
            </a:r>
          </a:p>
          <a:p>
            <a:r>
              <a:rPr lang="en-US" sz="2400" dirty="0"/>
              <a:t>Operation of the Scanner</a:t>
            </a:r>
          </a:p>
          <a:p>
            <a:r>
              <a:rPr lang="en-US" sz="2400" dirty="0"/>
              <a:t>Graphical User Interface</a:t>
            </a:r>
          </a:p>
          <a:p>
            <a:r>
              <a:rPr lang="en-US" sz="2400" dirty="0"/>
              <a:t>Image Analysis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2950B1-4A1F-BE1F-2E83-2B821644A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97">
        <p:fade/>
      </p:transition>
    </mc:Choice>
    <mc:Fallback xmlns="">
      <p:transition spd="med" advTm="139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Generation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3E6DC9-91BD-31FE-074E-23E4028C0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33">
        <p:fade/>
      </p:transition>
    </mc:Choice>
    <mc:Fallback xmlns="">
      <p:transition spd="med" advTm="17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73383"/>
            <a:ext cx="5029200" cy="40178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Generation Module</a:t>
            </a:r>
            <a:r>
              <a:rPr lang="en-US" sz="1800" b="0" i="0" dirty="0">
                <a:effectLst/>
              </a:rPr>
              <a:t>: Located in the first panel of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Selection</a:t>
            </a:r>
            <a:r>
              <a:rPr lang="en-US" sz="1800" b="0" i="0" dirty="0">
                <a:effectLst/>
              </a:rPr>
              <a:t>: Users can select the type of phantom under the “Phantom Structure” section.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Circular Phantom</a:t>
            </a:r>
            <a:r>
              <a:rPr lang="en-US" b="0" i="0" dirty="0">
                <a:effectLst/>
              </a:rPr>
              <a:t>: Generates a phantom with a series of circular structures.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Rectangular Phantom</a:t>
            </a:r>
            <a:r>
              <a:rPr lang="en-US" b="0" i="0" dirty="0">
                <a:effectLst/>
              </a:rPr>
              <a:t>: Generates a phantom with a rectangular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Head Phantom</a:t>
            </a:r>
            <a:r>
              <a:rPr lang="en-US" b="0" i="0" dirty="0">
                <a:effectLst/>
              </a:rPr>
              <a:t>: Generates a head phantom.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263059-C1CC-E7B6-EFF9-55164A380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297">
        <p:fade/>
      </p:transition>
    </mc:Choice>
    <mc:Fallback xmlns="">
      <p:transition spd="med" advTm="30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73383"/>
            <a:ext cx="5029200" cy="4017817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Customization Options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For Circular and Rectangular phantoms, users can modify: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Matrix Size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Adjust the size of the matrix.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Structure Size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Change the size of the structures.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Structure Color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Modify the color of the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Visualization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After making changes, users can click the “Show phantom” button to visualize the phantom.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FC0F6-2A72-C990-00E6-92B0F56F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261" y="2718776"/>
            <a:ext cx="2481986" cy="253273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D2416E-3D6D-0777-B1BC-B7AA3400E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52">
        <p:fade/>
      </p:transition>
    </mc:Choice>
    <mc:Fallback xmlns="">
      <p:transition spd="med" advTm="19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Controls &amp; Image Reconstruction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261311" cy="42810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 Module</a:t>
            </a:r>
            <a:r>
              <a:rPr lang="en-US" b="0" i="0" dirty="0">
                <a:effectLst/>
              </a:rPr>
              <a:t>: Located in the second panel of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 Parameters</a:t>
            </a:r>
            <a:r>
              <a:rPr lang="en-US" b="0" i="0" dirty="0">
                <a:effectLst/>
              </a:rPr>
              <a:t>: Users can select and adjust the scanner controls under the “Scanner Controls” tab.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9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566111" cy="4281056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Number of Detectors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Allows users to change the number of detectors used in the scanning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Detector Density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Enables users to adjust the density of the detectors.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Source Array Type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select the type of source array used in the scanning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Source Distance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adjust the distance of the source from the object being scanned.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Rotation Step Angle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Allows users to change the rotation step angle of the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31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314</TotalTime>
  <Words>655</Words>
  <Application>Microsoft Office PowerPoint</Application>
  <PresentationFormat>Widescreen</PresentationFormat>
  <Paragraphs>85</Paragraphs>
  <Slides>22</Slides>
  <Notes>2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-apple-system</vt:lpstr>
      <vt:lpstr>Arial</vt:lpstr>
      <vt:lpstr>Droid Serif</vt:lpstr>
      <vt:lpstr>Diamond Grid 16x9</vt:lpstr>
      <vt:lpstr>Virtual CT Scanner Team 7</vt:lpstr>
      <vt:lpstr>Iliana Chevez  Sami Ahmed  Sameer Salman  Tulsiben Patel  </vt:lpstr>
      <vt:lpstr>Virtual CT Scanner</vt:lpstr>
      <vt:lpstr>Phantom Generation </vt:lpstr>
      <vt:lpstr>Phantom Generation</vt:lpstr>
      <vt:lpstr>Phantom Generation</vt:lpstr>
      <vt:lpstr>Scanner Controls &amp; Image Reconstruction</vt:lpstr>
      <vt:lpstr>Scanner Controls</vt:lpstr>
      <vt:lpstr>Scanner Controls</vt:lpstr>
      <vt:lpstr>Scanner Controls &amp; Reconstructed Image</vt:lpstr>
      <vt:lpstr>Image Analysis</vt:lpstr>
      <vt:lpstr>Image Analysis</vt:lpstr>
      <vt:lpstr>Image Analysis</vt:lpstr>
      <vt:lpstr>Image Analysis</vt:lpstr>
      <vt:lpstr>Image Analysis</vt:lpstr>
      <vt:lpstr>Image Analysis</vt:lpstr>
      <vt:lpstr>Image Analysis</vt:lpstr>
      <vt:lpstr>GUI</vt:lpstr>
      <vt:lpstr>Phantom Generation GUI</vt:lpstr>
      <vt:lpstr>Scanner Controls GUI</vt:lpstr>
      <vt:lpstr>Image Analysis GUI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CT Scanner Team 7</dc:title>
  <dc:creator>Patel, Tulsiben M</dc:creator>
  <cp:lastModifiedBy>Patel, Tulsiben M</cp:lastModifiedBy>
  <cp:revision>5</cp:revision>
  <dcterms:created xsi:type="dcterms:W3CDTF">2023-12-02T19:18:36Z</dcterms:created>
  <dcterms:modified xsi:type="dcterms:W3CDTF">2023-12-03T03:48:45Z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